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82" r:id="rId4"/>
    <p:sldId id="2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51" d="100"/>
          <a:sy n="51" d="100"/>
        </p:scale>
        <p:origin x="118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AC394-67CA-4A49-9DE0-FD8502ECD68D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75EF9-2231-4C16-A2C6-E1749B9DD13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782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6400" y="698500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>
                <a:ea typeface="ＭＳ Ｐゴシック"/>
                <a:cs typeface="Calibri"/>
              </a:rPr>
              <a:t>Facilitator Introductions </a:t>
            </a:r>
            <a:r>
              <a:rPr lang="en-US" dirty="0">
                <a:ea typeface="ＭＳ Ｐゴシック"/>
                <a:cs typeface="Calibri"/>
              </a:rPr>
              <a:t>Welcome to SLII® Learn the SLII Model.</a:t>
            </a:r>
          </a:p>
          <a:p>
            <a:endParaRPr lang="en-US" dirty="0"/>
          </a:p>
          <a:p>
            <a:r>
              <a:rPr lang="en-US" dirty="0"/>
              <a:t>SLII stands for “Situational Leadership Two.”  It is based on a </a:t>
            </a:r>
            <a:r>
              <a:rPr lang="en-US" dirty="0" err="1"/>
              <a:t>a</a:t>
            </a:r>
            <a:r>
              <a:rPr lang="en-US" dirty="0"/>
              <a:t> model for developing individuals to their highest level of performance on a specific goal or task. </a:t>
            </a:r>
          </a:p>
          <a:p>
            <a:endParaRPr lang="en-US" dirty="0"/>
          </a:p>
          <a:p>
            <a:r>
              <a:rPr lang="en-US" dirty="0"/>
              <a:t>It helps create a shared language for talking about leadership. </a:t>
            </a:r>
          </a:p>
          <a:p>
            <a:endParaRPr lang="en-US" dirty="0"/>
          </a:p>
          <a:p>
            <a:r>
              <a:rPr lang="en-US" dirty="0"/>
              <a:t>SLII is based on the relationship between an </a:t>
            </a:r>
            <a:r>
              <a:rPr lang="en-US" b="1" dirty="0"/>
              <a:t>individual’s development level (competence and commitment) </a:t>
            </a:r>
            <a:r>
              <a:rPr lang="en-US" dirty="0"/>
              <a:t>on a specific goal or task and the </a:t>
            </a:r>
            <a:r>
              <a:rPr lang="en-US" b="1" dirty="0"/>
              <a:t>leadership style (direction and support) </a:t>
            </a:r>
            <a:r>
              <a:rPr lang="en-US" dirty="0"/>
              <a:t>the leader provides. </a:t>
            </a:r>
          </a:p>
          <a:p>
            <a:endParaRPr lang="en-US" dirty="0"/>
          </a:p>
          <a:p>
            <a:r>
              <a:rPr lang="en-US" dirty="0"/>
              <a:t>Effective leadership lies in matching the appropriate leadership style to the individual’s development level. </a:t>
            </a:r>
          </a:p>
          <a:p>
            <a:endParaRPr lang="en-US" dirty="0"/>
          </a:p>
          <a:p>
            <a:r>
              <a:rPr lang="en-US" dirty="0"/>
              <a:t>When leaders are SLII leaders, they </a:t>
            </a:r>
            <a:r>
              <a:rPr lang="en-US" b="1" dirty="0"/>
              <a:t>partner with their people, working side by side to align on goals, development levels, and leadership styles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This match, using </a:t>
            </a:r>
            <a:r>
              <a:rPr lang="en-US" b="1" dirty="0"/>
              <a:t>the common language of SLII, </a:t>
            </a:r>
            <a:r>
              <a:rPr lang="en-US" dirty="0"/>
              <a:t>contributes to higher trust, positive intentions, and significant results.</a:t>
            </a:r>
          </a:p>
          <a:p>
            <a:endParaRPr lang="en-US" dirty="0"/>
          </a:p>
          <a:p>
            <a:r>
              <a:rPr lang="en-US" dirty="0"/>
              <a:t>Let’s review the purposes of SLII. 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8799" indent="-28415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36615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91261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45908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00554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55200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09846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64492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6A031393-DE45-2D47-9E3C-0E83B86A54CA}" type="slidenum">
              <a:rPr lang="en-US" sz="1200"/>
              <a:pPr eaLnBrk="1" hangingPunct="1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6400" y="698500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i="1" dirty="0"/>
          </a:p>
          <a:p>
            <a:pPr marL="161283" indent="-161283">
              <a:buFont typeface="Arial" panose="020B0604020202020204" pitchFamily="34" charset="0"/>
              <a:buChar char="•"/>
            </a:pPr>
            <a:r>
              <a:rPr lang="en-US" dirty="0"/>
              <a:t>First, </a:t>
            </a:r>
            <a:r>
              <a:rPr lang="en-US" b="1" dirty="0"/>
              <a:t>SLII is a language that helps build trust and communication between you and your leader. </a:t>
            </a:r>
            <a:r>
              <a:rPr lang="en-US" dirty="0"/>
              <a:t>. It’s much more effective and efficient to communicate when you both speak the same language.</a:t>
            </a:r>
          </a:p>
          <a:p>
            <a:pPr marL="161283" indent="-161283">
              <a:buFont typeface="Arial" panose="020B0604020202020204" pitchFamily="34" charset="0"/>
              <a:buChar char="•"/>
            </a:pPr>
            <a:endParaRPr lang="en-US" dirty="0"/>
          </a:p>
          <a:p>
            <a:pPr marL="161283" indent="-161283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second purpose of SLII</a:t>
            </a:r>
            <a:r>
              <a:rPr lang="en-US" dirty="0"/>
              <a:t> is to </a:t>
            </a:r>
            <a:r>
              <a:rPr lang="en-US" b="1" dirty="0"/>
              <a:t>increase the quality and quantity of conversations </a:t>
            </a:r>
            <a:r>
              <a:rPr lang="en-US" dirty="0"/>
              <a:t>you have with the people you lead (and influence).</a:t>
            </a:r>
          </a:p>
          <a:p>
            <a:pPr marL="161283" indent="-161283">
              <a:buFont typeface="Arial" panose="020B0604020202020204" pitchFamily="34" charset="0"/>
              <a:buChar char="•"/>
            </a:pPr>
            <a:endParaRPr lang="en-US" dirty="0"/>
          </a:p>
          <a:p>
            <a:pPr marL="161283" indent="-161283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third purpose of SLII </a:t>
            </a:r>
            <a:r>
              <a:rPr lang="en-US" dirty="0"/>
              <a:t>is to help others develop their </a:t>
            </a:r>
            <a:r>
              <a:rPr lang="en-US" b="1" dirty="0"/>
              <a:t>self-reliant problem solving skills</a:t>
            </a:r>
            <a:r>
              <a:rPr lang="en-US" dirty="0"/>
              <a:t>.</a:t>
            </a:r>
          </a:p>
          <a:p>
            <a:pPr marL="161283" indent="-161283">
              <a:buFont typeface="Arial" panose="020B0604020202020204" pitchFamily="34" charset="0"/>
              <a:buChar char="•"/>
            </a:pPr>
            <a:endParaRPr lang="en-US" dirty="0"/>
          </a:p>
          <a:p>
            <a:pPr marL="161283" indent="-161283">
              <a:buFont typeface="Arial" panose="020B0604020202020204" pitchFamily="34" charset="0"/>
              <a:buChar char="•"/>
            </a:pPr>
            <a:r>
              <a:rPr lang="en-US" dirty="0"/>
              <a:t>By working with a situational leader, individuals develop </a:t>
            </a:r>
            <a:r>
              <a:rPr lang="en-US" b="1" dirty="0"/>
              <a:t>competence</a:t>
            </a:r>
            <a:r>
              <a:rPr lang="en-US" dirty="0"/>
              <a:t>, which increases their </a:t>
            </a:r>
            <a:r>
              <a:rPr lang="en-US" b="1" dirty="0"/>
              <a:t>confidence and willingness to take responsibility for decision making</a:t>
            </a:r>
            <a:r>
              <a:rPr lang="en-US" dirty="0"/>
              <a:t>.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8799" indent="-28415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36615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91261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45908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00554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55200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09846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64492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C940DC13-7BC1-C440-A4B1-2335B56623A7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6400" y="698500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 i="1" dirty="0"/>
          </a:p>
          <a:p>
            <a:r>
              <a:rPr lang="en-US" dirty="0"/>
              <a:t>The </a:t>
            </a:r>
            <a:r>
              <a:rPr lang="en-US" b="1" dirty="0"/>
              <a:t>Three Skills of SLII </a:t>
            </a:r>
            <a:r>
              <a:rPr lang="en-US" dirty="0"/>
              <a:t>are:</a:t>
            </a:r>
          </a:p>
          <a:p>
            <a:pPr lvl="1"/>
            <a:r>
              <a:rPr lang="en-US" b="1" dirty="0"/>
              <a:t>Goal Setting</a:t>
            </a:r>
            <a:r>
              <a:rPr lang="en-US" dirty="0"/>
              <a:t>—Aligning on what needs to be done, when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Diagnosing</a:t>
            </a:r>
            <a:r>
              <a:rPr lang="en-US" dirty="0"/>
              <a:t>—Collaboratively assessing an individual’s competence and commitment on a specific goal or task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Matching</a:t>
            </a:r>
            <a:r>
              <a:rPr lang="en-US" dirty="0"/>
              <a:t>—Using a variety of leadership styles, comfortably, to provide individuals with what they need (on specific goals and tasks)</a:t>
            </a:r>
          </a:p>
          <a:p>
            <a:pPr marL="430088" indent="-215044">
              <a:lnSpc>
                <a:spcPct val="107000"/>
              </a:lnSpc>
              <a:spcBef>
                <a:spcPts val="753"/>
              </a:spcBef>
              <a:spcAft>
                <a:spcPts val="282"/>
              </a:spcAft>
              <a:tabLst>
                <a:tab pos="430088" algn="l"/>
              </a:tabLst>
            </a:pPr>
            <a:endParaRPr lang="en-US" sz="1200" kern="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0088" indent="-215044">
              <a:lnSpc>
                <a:spcPct val="107000"/>
              </a:lnSpc>
              <a:spcBef>
                <a:spcPts val="753"/>
              </a:spcBef>
              <a:spcAft>
                <a:spcPts val="282"/>
              </a:spcAft>
              <a:tabLst>
                <a:tab pos="430088" algn="l"/>
              </a:tabLst>
            </a:pPr>
            <a:r>
              <a:rPr lang="en-US" sz="1200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notice the word “</a:t>
            </a:r>
            <a:r>
              <a:rPr lang="en-US" sz="1200" b="1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alignment</a:t>
            </a:r>
            <a:r>
              <a:rPr lang="en-US" sz="1200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on the right of the slide.</a:t>
            </a:r>
            <a:endParaRPr lang="en-CA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0088" indent="-215044">
              <a:lnSpc>
                <a:spcPct val="107000"/>
              </a:lnSpc>
              <a:spcBef>
                <a:spcPts val="753"/>
              </a:spcBef>
              <a:spcAft>
                <a:spcPts val="282"/>
              </a:spcAft>
              <a:tabLst>
                <a:tab pos="430088" algn="l"/>
              </a:tabLst>
            </a:pPr>
            <a:r>
              <a:rPr lang="en-US" sz="1200" b="1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Alignment </a:t>
            </a:r>
            <a:r>
              <a:rPr lang="en-US" sz="1200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occurs </a:t>
            </a:r>
            <a:r>
              <a:rPr lang="en-US" sz="1200" b="1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leaders and their team members agree on goals, development levels, and leadership styles</a:t>
            </a:r>
            <a:r>
              <a:rPr lang="en-US" sz="1200" kern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CA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8799" indent="-28415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36615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91261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45908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00554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55200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09846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64492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3CAE2EA7-9BBC-2949-9D16-848D2AB7321F}" type="slidenum">
              <a:rPr lang="en-US" sz="1200"/>
              <a:pPr eaLnBrk="1" hangingPunct="1"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6400" y="698500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SLII is about providing the right amount of </a:t>
            </a:r>
            <a:r>
              <a:rPr lang="en-US" b="1" dirty="0"/>
              <a:t>direction and support </a:t>
            </a:r>
            <a:r>
              <a:rPr lang="en-US" dirty="0"/>
              <a:t>for the individual in the moment, on a </a:t>
            </a:r>
            <a:r>
              <a:rPr lang="en-US" b="1" dirty="0"/>
              <a:t>specific goal or task.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situational leader </a:t>
            </a:r>
            <a:r>
              <a:rPr lang="en-US" b="1" dirty="0"/>
              <a:t>observes and asks </a:t>
            </a:r>
            <a:r>
              <a:rPr lang="en-US" dirty="0"/>
              <a:t>their team members </a:t>
            </a:r>
            <a:r>
              <a:rPr lang="en-US" b="1" dirty="0"/>
              <a:t>how much direction and su</a:t>
            </a:r>
            <a:r>
              <a:rPr lang="en-US" dirty="0"/>
              <a:t>pport they need to accomplish their goals or tasks.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situational leader </a:t>
            </a:r>
            <a:r>
              <a:rPr lang="en-US" b="1" dirty="0"/>
              <a:t>recognizes how important it is to be “on the same page</a:t>
            </a:r>
            <a:r>
              <a:rPr lang="en-US" dirty="0"/>
              <a:t>” if their team members are going to develop their </a:t>
            </a:r>
            <a:r>
              <a:rPr lang="en-US" b="1" dirty="0"/>
              <a:t>competence, motivation, and confidence, and achieve their goals.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Calibri" charset="0"/>
              </a:rPr>
              <a:t>It’s important to remember that </a:t>
            </a:r>
            <a:r>
              <a:rPr lang="en-US" dirty="0"/>
              <a:t>SLII isn’t something you do </a:t>
            </a:r>
            <a:r>
              <a:rPr lang="en-US" b="1" dirty="0"/>
              <a:t>to</a:t>
            </a:r>
            <a:r>
              <a:rPr lang="en-US" dirty="0"/>
              <a:t> people; it’s something you do </a:t>
            </a:r>
            <a:r>
              <a:rPr lang="en-US" b="1" dirty="0"/>
              <a:t>with</a:t>
            </a:r>
            <a:r>
              <a:rPr lang="en-US" dirty="0"/>
              <a:t> people.</a:t>
            </a:r>
            <a:endParaRPr lang="en-US" dirty="0">
              <a:latin typeface="Calibri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38799" indent="-28415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36615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91261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45908" indent="-227323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00554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55200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09846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64492" indent="-227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0905954B-8C28-0B42-AD0E-C47A9390AB6F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0E78-45B4-B1B6-BCA6-F3F35E043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11BBD0-823C-38BA-ABD3-DA02C4AB3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71058-08E7-FAAC-F985-65B137A03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643AD-4DC8-BB3B-C563-6219C925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C738D-68E8-0FCB-5162-47639E3C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818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9EF7-59BC-1E20-4F96-9FCBA66C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1114F-BC23-1481-0EDD-EE543EE42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AD836-0007-A90E-DAE9-4EF3B4DC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3BAD2-D698-6FFA-1228-7F1688E5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67A12-9723-E54B-D962-E2D0C934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914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67079-F90A-DA86-9CC0-A41198836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EB039-8966-A863-DDA3-F0B0CC454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B76E0-CD3F-84D4-501E-172F42D2E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E510A-ACAF-3245-DB90-F49231A80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43EB0-FC29-B859-E413-EA7851C8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1260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DDF5-5B2D-FDB2-1B2D-69E3D4C55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C5300-0DDB-BD3B-05A2-C3E24023C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FF494-33CB-3279-0830-690673357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1B317-BBDB-A12B-2C29-DFFB7A6DB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E98FC-875D-2A06-CB35-2CAB51F0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0A2CA-BA3D-22E3-502C-28D8DBCD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260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704B-7A0F-084F-FE41-10485FAC6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1FAD7-FD11-F739-688C-89F1465D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79FB7-EB17-9403-0454-ABEF2584E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D3FB6-AD19-ACA8-04DD-5D81488A6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EF9DD8-C949-4FC3-D1FC-B017C1A9C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4BC876-69FD-0E77-C32B-930D21901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E35EE5-65A3-BC70-6BBB-CB378EE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D07A3C-0D30-B178-0BFC-39C75F8A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91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8F681-AAB7-283E-6516-0A5E3226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62A7A3-B5EA-7BA2-0608-C57B57119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87EF9-4CC1-4000-B54B-11FF5341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DD3AD-E357-E1B4-276A-7325AC372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587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4429D-5A12-99A7-4F00-AE895B36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266E27-5E4B-05D5-4463-4DB61E8D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A791E-B97E-C719-533F-B435CBEC7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662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CD614-1DDE-4762-4D94-5FD93AFB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EFD2C-A9A3-36EB-AF00-6294904EE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00E82-8EDC-3FE3-461A-8E49D357D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D064E-F516-14B3-C6C6-DFECF0F4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B7BCF-41A2-E947-D684-953E7E41F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6D998-FE57-F6A3-EE7C-B235A930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99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6860-C122-0886-D594-21CC2452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C7C4F-828C-D23D-ED33-50C501EF49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7FBB9-FE8B-265E-CD9B-99F0CD99E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F00E7-2253-04CA-6C53-FFFA1293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0D762-3BBA-61BF-E016-2BF43A26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2DEDE-0270-9D59-6DD5-593FD2BB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536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2060-4B39-E19F-0A14-EBCA5DE31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DB85F-682E-5001-C344-5137FFB1F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B7EB8-4A91-E1AA-9688-3410CE124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A323E-06B1-B804-8E0E-F5E657986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92283-3AC3-408F-660A-9F4BB5DD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2208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87CBC-6A3A-6D97-DBC3-6C2DFCD7A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ADE3C-7626-0573-E189-DB3F087C5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C1B6F-5D23-D501-ED8C-0F3DA3BA1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D79A3-8495-417E-248B-7B6DBC1B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1E29B-20F2-5E07-3E82-923B238C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2360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B59B25-5A83-A050-CFEF-0AFE4863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B7F7C-E617-CBEB-0FA3-55682FE82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FE74C-6FCD-82A3-6A86-F1960CC004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BC6B-1AC7-4C24-85CE-3EBE1A539600}" type="datetimeFigureOut">
              <a:rPr lang="en-CA" smtClean="0"/>
              <a:t>2025-12-25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DD506-D168-B2DB-EC1D-7D9589BD6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227E6-3A95-76DF-D55F-DB1F1A219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C7B5EF-7C0D-4A6B-84F9-CBAFDA0F009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086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CCAA-B872-7E41-9CB8-0BD89F631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63" y="-245771"/>
            <a:ext cx="2680995" cy="146244"/>
          </a:xfrm>
        </p:spPr>
        <p:txBody>
          <a:bodyPr/>
          <a:lstStyle/>
          <a:p>
            <a:r>
              <a:rPr lang="en-US" sz="133"/>
              <a:t>Home</a:t>
            </a:r>
          </a:p>
        </p:txBody>
      </p:sp>
      <p:sp>
        <p:nvSpPr>
          <p:cNvPr id="15363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2065" y="6604000"/>
            <a:ext cx="3055937" cy="273051"/>
          </a:xfrm>
          <a:prstGeom prst="rect">
            <a:avLst/>
          </a:prstGeom>
          <a:solidFill>
            <a:srgbClr val="73B53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 sz="2400"/>
          </a:p>
        </p:txBody>
      </p:sp>
      <p:pic>
        <p:nvPicPr>
          <p:cNvPr id="8" name="Picture 7" descr="Learn the SLII Model">
            <a:extLst>
              <a:ext uri="{FF2B5EF4-FFF2-40B4-BE49-F238E27FC236}">
                <a16:creationId xmlns:a16="http://schemas.microsoft.com/office/drawing/2014/main" id="{76342BAE-64B5-8F45-9F85-4726F14B1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48292" y="792020"/>
            <a:ext cx="7295413" cy="3407059"/>
          </a:xfrm>
          <a:prstGeom prst="rect">
            <a:avLst/>
          </a:prstGeom>
        </p:spPr>
      </p:pic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10668005" y="4831986"/>
            <a:ext cx="1257300" cy="82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sz="1100">
                <a:solidFill>
                  <a:srgbClr val="73B535"/>
                </a:solidFill>
                <a:latin typeface="Myriad Pro" charset="0"/>
                <a:cs typeface="Arial" charset="0"/>
              </a:rPr>
              <a:t>Ken Blanchard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sz="1100">
                <a:solidFill>
                  <a:srgbClr val="73B535"/>
                </a:solidFill>
                <a:latin typeface="Myriad Pro" charset="0"/>
                <a:cs typeface="Arial" charset="0"/>
              </a:rPr>
              <a:t>Patricia Zigarmi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sz="1100">
                <a:solidFill>
                  <a:srgbClr val="73B535"/>
                </a:solidFill>
                <a:latin typeface="Myriad Pro" charset="0"/>
                <a:cs typeface="Arial" charset="0"/>
              </a:rPr>
              <a:t>Drea Zigarmi</a:t>
            </a:r>
          </a:p>
        </p:txBody>
      </p:sp>
      <p:pic>
        <p:nvPicPr>
          <p:cNvPr id="11" name="Picture 12" descr="Blanchard logo">
            <a:extLst>
              <a:ext uri="{FF2B5EF4-FFF2-40B4-BE49-F238E27FC236}">
                <a16:creationId xmlns:a16="http://schemas.microsoft.com/office/drawing/2014/main" id="{D4B9225B-CE7A-AD4D-BE95-62F73E5F5B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10507665" y="5976508"/>
            <a:ext cx="1358900" cy="2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065" y="2149475"/>
            <a:ext cx="2522537" cy="3284539"/>
          </a:xfrm>
          <a:prstGeom prst="rect">
            <a:avLst/>
          </a:prstGeom>
          <a:solidFill>
            <a:srgbClr val="3C7630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8475" y="2149475"/>
            <a:ext cx="2522539" cy="3284539"/>
          </a:xfrm>
          <a:prstGeom prst="rect">
            <a:avLst/>
          </a:prstGeom>
          <a:solidFill>
            <a:srgbClr val="3C7630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5651" y="2149475"/>
            <a:ext cx="2522539" cy="3284539"/>
          </a:xfrm>
          <a:prstGeom prst="rect">
            <a:avLst/>
          </a:prstGeom>
          <a:solidFill>
            <a:srgbClr val="3C7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7C104B-D9E8-B4BC-B1F4-1B3A57135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75" y="-857475"/>
            <a:ext cx="497632" cy="528636"/>
          </a:xfrm>
        </p:spPr>
        <p:txBody>
          <a:bodyPr>
            <a:normAutofit/>
          </a:bodyPr>
          <a:lstStyle/>
          <a:p>
            <a:pPr rtl="0" eaLnBrk="1" fontAlgn="auto" hangingPunct="1"/>
            <a:r>
              <a:rPr lang="en-US" sz="133">
                <a:solidFill>
                  <a:srgbClr val="59595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Why SLII®?</a:t>
            </a:r>
            <a:endParaRPr lang="en-US" sz="133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735139" y="803275"/>
            <a:ext cx="8721725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4E1765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4E176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4E176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4E176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4E176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</a:defRPr>
            </a:lvl6pPr>
            <a:lvl7pPr marL="914400"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</a:defRPr>
            </a:lvl7pPr>
            <a:lvl8pPr marL="1371600"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</a:defRPr>
            </a:lvl8pPr>
            <a:lvl9pPr marL="1828800"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MT BoldItalic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Why SLII</a:t>
            </a:r>
            <a:r>
              <a:rPr lang="en-US" sz="4267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®</a:t>
            </a:r>
            <a:r>
              <a:rPr 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?</a:t>
            </a: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2036065" y="3197225"/>
            <a:ext cx="2522537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sz="2000">
                <a:solidFill>
                  <a:srgbClr val="FFFFFF"/>
                </a:solidFill>
                <a:cs typeface="Geneva" charset="0"/>
              </a:rPr>
              <a:t>Learn </a:t>
            </a:r>
            <a:br>
              <a:rPr lang="en-US" sz="2000">
                <a:solidFill>
                  <a:srgbClr val="FFFFFF"/>
                </a:solidFill>
                <a:cs typeface="Geneva" charset="0"/>
              </a:rPr>
            </a:br>
            <a:r>
              <a:rPr lang="en-US" sz="2000">
                <a:solidFill>
                  <a:srgbClr val="FFFFFF"/>
                </a:solidFill>
                <a:cs typeface="Geneva" charset="0"/>
              </a:rPr>
              <a:t>a new language </a:t>
            </a:r>
            <a:br>
              <a:rPr lang="en-US" sz="2000">
                <a:solidFill>
                  <a:srgbClr val="FFFFFF"/>
                </a:solidFill>
                <a:cs typeface="Geneva" charset="0"/>
              </a:rPr>
            </a:br>
            <a:r>
              <a:rPr lang="en-US" sz="2000">
                <a:solidFill>
                  <a:srgbClr val="FFFFFF"/>
                </a:solidFill>
                <a:cs typeface="Geneva" charset="0"/>
              </a:rPr>
              <a:t>of leadership</a:t>
            </a: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4828475" y="2932114"/>
            <a:ext cx="2522539" cy="191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sz="2000">
                <a:solidFill>
                  <a:srgbClr val="FFFFFF"/>
                </a:solidFill>
                <a:cs typeface="Geneva" charset="0"/>
              </a:rPr>
              <a:t>Increase </a:t>
            </a:r>
            <a:br>
              <a:rPr lang="en-US" sz="2000">
                <a:solidFill>
                  <a:srgbClr val="FFFFFF"/>
                </a:solidFill>
                <a:cs typeface="Geneva" charset="0"/>
              </a:rPr>
            </a:br>
            <a:r>
              <a:rPr lang="en-US" sz="2000">
                <a:solidFill>
                  <a:srgbClr val="FFFFFF"/>
                </a:solidFill>
                <a:cs typeface="Geneva" charset="0"/>
              </a:rPr>
              <a:t>the quality and quantity </a:t>
            </a:r>
            <a:br>
              <a:rPr lang="en-US" sz="2000">
                <a:solidFill>
                  <a:srgbClr val="FFFFFF"/>
                </a:solidFill>
                <a:cs typeface="Geneva" charset="0"/>
              </a:rPr>
            </a:br>
            <a:r>
              <a:rPr lang="en-US" sz="2000">
                <a:solidFill>
                  <a:srgbClr val="FFFFFF"/>
                </a:solidFill>
                <a:cs typeface="Geneva" charset="0"/>
              </a:rPr>
              <a:t>of conversations </a:t>
            </a:r>
            <a:br>
              <a:rPr lang="en-US" sz="2000">
                <a:solidFill>
                  <a:srgbClr val="FFFFFF"/>
                </a:solidFill>
                <a:cs typeface="Geneva" charset="0"/>
              </a:rPr>
            </a:br>
            <a:endParaRPr lang="en-US" sz="2000">
              <a:solidFill>
                <a:srgbClr val="FFFFFF"/>
              </a:solidFill>
              <a:cs typeface="Geneva" charset="0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7625651" y="3195639"/>
            <a:ext cx="2522539" cy="8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sz="2000">
                <a:solidFill>
                  <a:srgbClr val="FFFFFF"/>
                </a:solidFill>
                <a:cs typeface="Geneva" charset="0"/>
              </a:rPr>
              <a:t>Develop others</a:t>
            </a:r>
            <a:r>
              <a:rPr lang="en-US" sz="200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lang="en-US" altLang="ja-JP" sz="2000">
                <a:solidFill>
                  <a:srgbClr val="FFFFFF"/>
                </a:solidFill>
                <a:cs typeface="Calibri" charset="0"/>
              </a:rPr>
              <a:t> </a:t>
            </a:r>
            <a:br>
              <a:rPr lang="en-US" altLang="ja-JP" sz="2000">
                <a:solidFill>
                  <a:srgbClr val="FFFFFF"/>
                </a:solidFill>
                <a:cs typeface="Calibri" charset="0"/>
              </a:rPr>
            </a:br>
            <a:r>
              <a:rPr lang="en-US" altLang="ja-JP" sz="2000">
                <a:solidFill>
                  <a:srgbClr val="FFFFFF"/>
                </a:solidFill>
                <a:cs typeface="Calibri" charset="0"/>
              </a:rPr>
              <a:t>self-reliance</a:t>
            </a:r>
            <a:endParaRPr lang="en-US" sz="2000">
              <a:solidFill>
                <a:srgbClr val="FFFFFF"/>
              </a:solidFill>
              <a:cs typeface="Calibri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gray">
          <a:xfrm>
            <a:off x="2203712" y="5054600"/>
            <a:ext cx="7791525" cy="930827"/>
          </a:xfrm>
          <a:custGeom>
            <a:avLst/>
            <a:gdLst>
              <a:gd name="T0" fmla="*/ 57661 w 3370"/>
              <a:gd name="T1" fmla="*/ 7647 h 449"/>
              <a:gd name="T2" fmla="*/ 0 w 3370"/>
              <a:gd name="T3" fmla="*/ 7647 h 449"/>
              <a:gd name="T4" fmla="*/ 5580 w 3370"/>
              <a:gd name="T5" fmla="*/ 0 h 449"/>
              <a:gd name="T6" fmla="*/ 52079 w 3370"/>
              <a:gd name="T7" fmla="*/ 0 h 449"/>
              <a:gd name="T8" fmla="*/ 57661 w 3370"/>
              <a:gd name="T9" fmla="*/ 7647 h 4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0"/>
              <a:gd name="T16" fmla="*/ 0 h 449"/>
              <a:gd name="T17" fmla="*/ 3370 w 3370"/>
              <a:gd name="T18" fmla="*/ 449 h 4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0" h="449">
                <a:moveTo>
                  <a:pt x="3370" y="449"/>
                </a:moveTo>
                <a:lnTo>
                  <a:pt x="0" y="449"/>
                </a:lnTo>
                <a:lnTo>
                  <a:pt x="326" y="0"/>
                </a:lnTo>
                <a:lnTo>
                  <a:pt x="3044" y="0"/>
                </a:lnTo>
                <a:lnTo>
                  <a:pt x="3370" y="44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400">
              <a:latin typeface="Calibri" pitchFamily="34" charset="0"/>
              <a:cs typeface="Geneva" charset="0"/>
            </a:endParaRPr>
          </a:p>
        </p:txBody>
      </p:sp>
      <p:sp>
        <p:nvSpPr>
          <p:cNvPr id="43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gray">
          <a:xfrm>
            <a:off x="2203712" y="5981063"/>
            <a:ext cx="7791525" cy="4363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34" charset="0"/>
              <a:cs typeface="Geneva" charset="0"/>
            </a:endParaRPr>
          </a:p>
        </p:txBody>
      </p:sp>
      <p:cxnSp>
        <p:nvCxnSpPr>
          <p:cNvPr id="4" name="Straight Connecto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9838269" y="220133"/>
            <a:ext cx="1" cy="4724400"/>
          </a:xfrm>
          <a:prstGeom prst="line">
            <a:avLst/>
          </a:prstGeom>
          <a:ln w="57150" cmpd="sng">
            <a:solidFill>
              <a:srgbClr val="AACB3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01536" y="1713734"/>
            <a:ext cx="5461001" cy="1550501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91320" y="220129"/>
            <a:ext cx="4171217" cy="1371723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6" y="3386664"/>
            <a:ext cx="6290732" cy="155448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C14040C-302F-DCE2-F7CB-AF6A52663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19" y="-366144"/>
            <a:ext cx="933267" cy="276924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133">
                <a:latin typeface="Calibri" panose="020F0502020204030204" pitchFamily="34" charset="0"/>
                <a:ea typeface="ＭＳ Ｐゴシック" panose="020B0600070205080204" pitchFamily="34" charset="-128"/>
                <a:cs typeface="Geneva"/>
              </a:rPr>
              <a:t>Three Skills of SLII</a:t>
            </a:r>
            <a:endParaRPr lang="en-US" sz="133"/>
          </a:p>
        </p:txBody>
      </p:sp>
      <p:pic>
        <p:nvPicPr>
          <p:cNvPr id="9" name="Picture 8" descr="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366" y="110061"/>
            <a:ext cx="1891561" cy="1483023"/>
          </a:xfrm>
          <a:prstGeom prst="rect">
            <a:avLst/>
          </a:prstGeom>
        </p:spPr>
      </p:pic>
      <p:sp>
        <p:nvSpPr>
          <p:cNvPr id="21" name="Text Box 32"/>
          <p:cNvSpPr txBox="1">
            <a:spLocks noChangeArrowheads="1"/>
          </p:cNvSpPr>
          <p:nvPr/>
        </p:nvSpPr>
        <p:spPr bwMode="gray">
          <a:xfrm>
            <a:off x="5476756" y="245721"/>
            <a:ext cx="27020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3C7630"/>
                </a:solidFill>
                <a:cs typeface="Geneva" charset="0"/>
              </a:rPr>
              <a:t>Goal Setting</a:t>
            </a: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gray">
          <a:xfrm>
            <a:off x="5647268" y="842417"/>
            <a:ext cx="33189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>
                <a:cs typeface="Geneva" charset="0"/>
              </a:rPr>
              <a:t>Aligning on what </a:t>
            </a:r>
            <a:br>
              <a:rPr lang="en-US" sz="2000">
                <a:cs typeface="Geneva" charset="0"/>
              </a:rPr>
            </a:br>
            <a:r>
              <a:rPr lang="en-US" sz="2000">
                <a:cs typeface="Geneva" charset="0"/>
              </a:rPr>
              <a:t>needs to be done, when</a:t>
            </a:r>
          </a:p>
        </p:txBody>
      </p:sp>
      <p:pic>
        <p:nvPicPr>
          <p:cNvPr id="10" name="Picture 9" descr="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1082" y="1563114"/>
            <a:ext cx="1576468" cy="1346197"/>
          </a:xfrm>
          <a:prstGeom prst="rect">
            <a:avLst/>
          </a:prstGeom>
        </p:spPr>
      </p:pic>
      <p:sp>
        <p:nvSpPr>
          <p:cNvPr id="23" name="Text Box 32"/>
          <p:cNvSpPr txBox="1">
            <a:spLocks noChangeArrowheads="1"/>
          </p:cNvSpPr>
          <p:nvPr/>
        </p:nvSpPr>
        <p:spPr bwMode="gray">
          <a:xfrm>
            <a:off x="4299893" y="1698768"/>
            <a:ext cx="27020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3C7630"/>
                </a:solidFill>
                <a:cs typeface="Geneva" charset="0"/>
              </a:rPr>
              <a:t>Diagnosing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gray">
          <a:xfrm>
            <a:off x="4597404" y="2303525"/>
            <a:ext cx="428413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>
                <a:cs typeface="Geneva" charset="0"/>
              </a:rPr>
              <a:t>Collaboratively assessing </a:t>
            </a:r>
            <a:br>
              <a:rPr lang="en-US" sz="2000">
                <a:cs typeface="Geneva" charset="0"/>
              </a:rPr>
            </a:br>
            <a:r>
              <a:rPr lang="en-US" sz="2000">
                <a:cs typeface="Geneva" charset="0"/>
              </a:rPr>
              <a:t>an individual’</a:t>
            </a:r>
            <a:r>
              <a:rPr lang="en-US" altLang="ja-JP" sz="2000">
                <a:cs typeface="Calibri" charset="0"/>
              </a:rPr>
              <a:t>s competence and commitment on a specific goal or task</a:t>
            </a:r>
            <a:endParaRPr lang="en-US" sz="2000">
              <a:solidFill>
                <a:srgbClr val="FFFFFF"/>
              </a:solidFill>
              <a:cs typeface="Calibri" charset="0"/>
            </a:endParaRPr>
          </a:p>
        </p:txBody>
      </p:sp>
      <p:pic>
        <p:nvPicPr>
          <p:cNvPr id="11" name="Picture 10" descr="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6769" y="3234266"/>
            <a:ext cx="1598711" cy="1329265"/>
          </a:xfrm>
          <a:prstGeom prst="rect">
            <a:avLst/>
          </a:prstGeom>
        </p:spPr>
      </p:pic>
      <p:sp>
        <p:nvSpPr>
          <p:cNvPr id="24" name="Text Box 32"/>
          <p:cNvSpPr txBox="1">
            <a:spLocks noChangeArrowheads="1"/>
          </p:cNvSpPr>
          <p:nvPr/>
        </p:nvSpPr>
        <p:spPr bwMode="gray">
          <a:xfrm>
            <a:off x="3478628" y="3344520"/>
            <a:ext cx="27020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3C7630"/>
                </a:solidFill>
                <a:cs typeface="Geneva" charset="0"/>
              </a:rPr>
              <a:t>Matching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gray">
          <a:xfrm>
            <a:off x="3970871" y="3687909"/>
            <a:ext cx="49106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000">
                <a:cs typeface="Geneva" charset="0"/>
              </a:rPr>
              <a:t>Using a variety </a:t>
            </a:r>
            <a:br>
              <a:rPr lang="en-US" sz="2000">
                <a:cs typeface="Geneva" charset="0"/>
              </a:rPr>
            </a:br>
            <a:r>
              <a:rPr lang="en-US" sz="2000">
                <a:cs typeface="Geneva" charset="0"/>
              </a:rPr>
              <a:t>of leadership styles, comfortably, </a:t>
            </a:r>
            <a:br>
              <a:rPr lang="en-US" sz="2000">
                <a:cs typeface="Geneva" charset="0"/>
              </a:rPr>
            </a:br>
            <a:r>
              <a:rPr lang="en-US" sz="2000">
                <a:cs typeface="Geneva" charset="0"/>
              </a:rPr>
              <a:t>to provide individuals with what they need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 rot="16200000">
            <a:off x="7810499" y="2320396"/>
            <a:ext cx="4699000" cy="549275"/>
          </a:xfrm>
          <a:prstGeom prst="rect">
            <a:avLst/>
          </a:prstGeom>
        </p:spPr>
        <p:txBody>
          <a:bodyPr>
            <a:normAutofit/>
          </a:bodyPr>
          <a:lstStyle>
            <a:lvl1pPr marL="287338" indent="-287338" algn="l" rtl="0" eaLnBrk="0" fontAlgn="base" hangingPunct="0">
              <a:spcBef>
                <a:spcPct val="20000"/>
              </a:spcBef>
              <a:spcAft>
                <a:spcPts val="1275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54038" indent="-265113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452A54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2pPr>
            <a:lvl3pPr marL="798513" indent="-24288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marL="1027113" indent="-227013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4pPr>
            <a:lvl5pPr marL="1255713" indent="-227013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Times" charset="0"/>
              <a:buChar char="•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5pPr>
            <a:lvl6pPr marL="2228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48" charset="-128"/>
              </a:defRPr>
            </a:lvl6pPr>
            <a:lvl7pPr marL="26860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48" charset="-128"/>
              </a:defRPr>
            </a:lvl7pPr>
            <a:lvl8pPr marL="31432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48" charset="-128"/>
              </a:defRPr>
            </a:lvl8pPr>
            <a:lvl9pPr marL="36004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48" charset="-128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rPr>
              <a:t>Alignment</a:t>
            </a:r>
          </a:p>
        </p:txBody>
      </p:sp>
      <p:sp>
        <p:nvSpPr>
          <p:cNvPr id="19459" name="Text Box 31"/>
          <p:cNvSpPr txBox="1">
            <a:spLocks noChangeArrowheads="1"/>
          </p:cNvSpPr>
          <p:nvPr/>
        </p:nvSpPr>
        <p:spPr bwMode="gray">
          <a:xfrm>
            <a:off x="2200087" y="5886001"/>
            <a:ext cx="77918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en-US" sz="2800">
                <a:solidFill>
                  <a:schemeClr val="bg1"/>
                </a:solidFill>
                <a:cs typeface="Geneva" charset="0"/>
              </a:rPr>
              <a:t>Three Skills of SLII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722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AE686-E11A-83D3-859F-664E510E0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-612678"/>
            <a:ext cx="451104" cy="284161"/>
          </a:xfrm>
        </p:spPr>
        <p:txBody>
          <a:bodyPr>
            <a:normAutofit/>
          </a:bodyPr>
          <a:lstStyle/>
          <a:p>
            <a:r>
              <a:rPr lang="en-US" sz="133"/>
              <a:t>Quote about SLII</a:t>
            </a:r>
          </a:p>
        </p:txBody>
      </p:sp>
      <p:sp>
        <p:nvSpPr>
          <p:cNvPr id="21506" name="Content Placeholder 2"/>
          <p:cNvSpPr txBox="1">
            <a:spLocks/>
          </p:cNvSpPr>
          <p:nvPr/>
        </p:nvSpPr>
        <p:spPr bwMode="auto">
          <a:xfrm>
            <a:off x="1780032" y="2297114"/>
            <a:ext cx="86248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sz="48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charset="0"/>
                <a:cs typeface="Calibri" pitchFamily="34" charset="0"/>
              </a:rPr>
              <a:t>SLII</a:t>
            </a:r>
            <a:r>
              <a:rPr lang="en-US" sz="4800" b="1" baseline="2000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charset="0"/>
                <a:cs typeface="Calibri" pitchFamily="34" charset="0"/>
              </a:rPr>
              <a:t>®</a:t>
            </a:r>
            <a:r>
              <a:rPr lang="en-US" sz="3200" b="1" baseline="3000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charset="0"/>
                <a:cs typeface="Calibri" pitchFamily="34" charset="0"/>
              </a:rPr>
              <a:t> </a:t>
            </a:r>
            <a:r>
              <a:rPr lang="en-US" sz="3200">
                <a:solidFill>
                  <a:srgbClr val="C8F832"/>
                </a:solidFill>
                <a:cs typeface="Calibri" charset="0"/>
              </a:rPr>
              <a:t>isn’t something you do </a:t>
            </a:r>
            <a:r>
              <a:rPr lang="en-US" sz="4400" b="1">
                <a:solidFill>
                  <a:srgbClr val="C8F832"/>
                </a:solidFill>
                <a:cs typeface="Calibri" charset="0"/>
              </a:rPr>
              <a:t>to</a:t>
            </a:r>
            <a:r>
              <a:rPr lang="en-US" sz="3200">
                <a:solidFill>
                  <a:srgbClr val="C8F832"/>
                </a:solidFill>
                <a:cs typeface="Calibri" charset="0"/>
              </a:rPr>
              <a:t> people;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060705" y="3852673"/>
            <a:ext cx="8334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3600">
                <a:solidFill>
                  <a:srgbClr val="C8F832"/>
                </a:solidFill>
                <a:cs typeface="Calibri" charset="0"/>
              </a:rPr>
              <a:t>it’s something you do </a:t>
            </a:r>
            <a:r>
              <a:rPr lang="en-US" sz="4800" b="1">
                <a:solidFill>
                  <a:srgbClr val="C8F832"/>
                </a:solidFill>
                <a:cs typeface="Calibri" charset="0"/>
              </a:rPr>
              <a:t>with</a:t>
            </a:r>
            <a:r>
              <a:rPr lang="en-US" sz="2400">
                <a:solidFill>
                  <a:srgbClr val="C8F832"/>
                </a:solidFill>
                <a:cs typeface="Calibri" charset="0"/>
              </a:rPr>
              <a:t> </a:t>
            </a:r>
            <a:r>
              <a:rPr lang="en-US" sz="3600">
                <a:solidFill>
                  <a:srgbClr val="C8F832"/>
                </a:solidFill>
                <a:cs typeface="Calibri" charset="0"/>
              </a:rPr>
              <a:t>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572</Words>
  <Application>Microsoft Office PowerPoint</Application>
  <PresentationFormat>Widescreen</PresentationFormat>
  <Paragraphs>65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ＭＳ Ｐゴシック</vt:lpstr>
      <vt:lpstr>Aptos</vt:lpstr>
      <vt:lpstr>Aptos Display</vt:lpstr>
      <vt:lpstr>Arial</vt:lpstr>
      <vt:lpstr>Calibri</vt:lpstr>
      <vt:lpstr>Geneva</vt:lpstr>
      <vt:lpstr>Myriad Pro</vt:lpstr>
      <vt:lpstr>Office Theme</vt:lpstr>
      <vt:lpstr>Home</vt:lpstr>
      <vt:lpstr>Why SLII®?</vt:lpstr>
      <vt:lpstr>Three Skills of SLII</vt:lpstr>
      <vt:lpstr>Quote about SLII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Sherilyn Braun</dc:creator>
  <cp:lastModifiedBy>Sherilyn Braun</cp:lastModifiedBy>
  <cp:revision>1</cp:revision>
  <dcterms:created xsi:type="dcterms:W3CDTF">2025-12-25T21:27:38Z</dcterms:created>
  <dcterms:modified xsi:type="dcterms:W3CDTF">2025-12-25T21:30:22Z</dcterms:modified>
</cp:coreProperties>
</file>